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58C134-F0E8-4965-B5FA-0C67F4140687}">
  <a:tblStyle styleId="{8D58C134-F0E8-4965-B5FA-0C67F414068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1a9e150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1a9e150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651f147d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c651f147d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1a9e1506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1a9e1506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3f86fdd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3f86fdd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a40a50f6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a40a50f6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deb8be69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bdeb8be69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f4e62aa0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f4e62aa0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78c8c130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78c8c130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2be8115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a2be8115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1450b859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d1450b859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1450b859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1450b859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s://vnmcd.sharepoint.com/:x:/s/marketing/IQB-Cbc8oti7TZWSuyTuTKgeAf8T3iOuSoSIvwzfWHYLrhU?e=beKOba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098"/>
          <a:stretch/>
        </p:blipFill>
        <p:spPr>
          <a:xfrm>
            <a:off x="0" y="-18875"/>
            <a:ext cx="9144000" cy="51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49525" y="1668400"/>
            <a:ext cx="4979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</a:rPr>
              <a:t>2026</a:t>
            </a:r>
            <a:endParaRPr sz="30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</a:rPr>
              <a:t>MOP LAUNCHING</a:t>
            </a:r>
            <a:endParaRPr sz="30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</a:rPr>
              <a:t>DRAFT PLAN</a:t>
            </a:r>
            <a:endParaRPr sz="3000" b="1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49525" y="4004675"/>
            <a:ext cx="497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Prepared by Khoi Ta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 descr="Đổi chử system trend thành Digital, còn lại không thay đổi gì thê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3"/>
          <p:cNvGraphicFramePr/>
          <p:nvPr>
            <p:extLst>
              <p:ext uri="{D42A27DB-BD31-4B8C-83A1-F6EECF244321}">
                <p14:modId xmlns:p14="http://schemas.microsoft.com/office/powerpoint/2010/main" val="194754584"/>
              </p:ext>
            </p:extLst>
          </p:nvPr>
        </p:nvGraphicFramePr>
        <p:xfrm>
          <a:off x="150844" y="533856"/>
          <a:ext cx="8842300" cy="4445500"/>
        </p:xfrm>
        <a:graphic>
          <a:graphicData uri="http://schemas.openxmlformats.org/drawingml/2006/table">
            <a:tbl>
              <a:tblPr firstRow="1" bandRow="1">
                <a:noFill/>
                <a:tableStyleId>{8D58C134-F0E8-4965-B5FA-0C67F4140687}</a:tableStyleId>
              </a:tblPr>
              <a:tblGrid>
                <a:gridCol w="122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60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Hạng mục (Category)</a:t>
                      </a:r>
                      <a:endParaRPr sz="1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Tỷ trọng (%)</a:t>
                      </a:r>
                      <a:endParaRPr sz="10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TỔNG CAMPAIGN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AWARENESS</a:t>
                      </a:r>
                      <a:endParaRPr sz="100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364A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AMPLIFIED</a:t>
                      </a:r>
                      <a:endParaRPr sz="10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364A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RETAIN</a:t>
                      </a:r>
                      <a:endParaRPr sz="10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364A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Ngân sách (VNĐ)</a:t>
                      </a:r>
                      <a:endParaRPr sz="100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KPI (Installs)</a:t>
                      </a:r>
                      <a:endParaRPr sz="100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Ngân sách (VNĐ)</a:t>
                      </a:r>
                      <a:endParaRPr sz="100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KPI (Installs)</a:t>
                      </a:r>
                      <a:endParaRPr sz="100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Ngân sách (VNĐ)</a:t>
                      </a:r>
                      <a:endParaRPr sz="100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KPI (Installs)</a:t>
                      </a:r>
                      <a:endParaRPr sz="100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Ngân sách (VNĐ)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KPI (Installs)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Crew Incentive</a:t>
                      </a:r>
                      <a:br>
                        <a:rPr lang="en" sz="1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000" i="0" u="none" strike="noStrike" cap="none">
                          <a:solidFill>
                            <a:srgbClr val="6474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(Thưởng đội ngũ)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9%</a:t>
                      </a:r>
                      <a:endParaRPr sz="100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100,000,000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r>
                        <a:rPr lang="en" sz="100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,000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4.500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4.500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Partnership Offers</a:t>
                      </a:r>
                      <a:br>
                        <a:rPr lang="en" sz="1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000" i="0" u="none" strike="noStrike" cap="none">
                          <a:solidFill>
                            <a:srgbClr val="6474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(Ưu đãi đối tác)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26%</a:t>
                      </a:r>
                      <a:endParaRPr sz="100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300,000,000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6,000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120.000.000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Exclusive Offers</a:t>
                      </a:r>
                      <a:br>
                        <a:rPr lang="en" sz="1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000" i="0" u="none" strike="noStrike" cap="none">
                          <a:solidFill>
                            <a:srgbClr val="6474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(Ưu đãi độc quyền)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r>
                        <a:rPr lang="en" sz="100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00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r>
                        <a:rPr lang="en" sz="100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0,000,000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3,000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60.000.000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1.200</a:t>
                      </a:r>
                      <a:endParaRPr sz="1000" b="1" i="0" u="none" strike="noStrike" cap="none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45.000.000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900</a:t>
                      </a:r>
                      <a:endParaRPr sz="1000" b="1" i="0" u="none" strike="noStrike" cap="none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45.000.000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900</a:t>
                      </a:r>
                      <a:endParaRPr sz="1000" b="1" i="0" u="none" strike="noStrike" cap="none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Giải thưởng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6474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(Bốc thăm may mắn)</a:t>
                      </a:r>
                      <a:endParaRPr sz="10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lang="en" sz="100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00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r>
                        <a:rPr lang="en" sz="100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,000,000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3,200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56.000.000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1.120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42.000.000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42.000.000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840</a:t>
                      </a:r>
                      <a:endParaRPr sz="1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Vận hành + Registration</a:t>
                      </a:r>
                      <a:endParaRPr sz="10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64748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(POSM)</a:t>
                      </a:r>
                      <a:endParaRPr sz="1000" b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00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140,000,000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CBD5E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000">
                        <a:solidFill>
                          <a:srgbClr val="CBD5E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Social seeding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(Paid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media)</a:t>
                      </a: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26%</a:t>
                      </a:r>
                      <a:endParaRPr sz="100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300,000,000</a:t>
                      </a:r>
                      <a:endParaRPr sz="10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CBD5E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0" u="none" strike="noStrike" cap="none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TỔNG CỘNG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0" u="none" strike="noStrike" cap="none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sz="1000" b="1" i="0" u="none" strike="noStrike" cap="none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i="0" u="none" strike="noStrike" cap="none" dirty="0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1,150,000,000</a:t>
                      </a:r>
                      <a:endParaRPr sz="1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r>
                        <a:rPr lang="en" sz="1000" b="1" i="0" u="none" strike="noStrike" cap="none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" sz="1000" b="1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" sz="1000" b="1" i="0" u="none" strike="noStrike" cap="none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276,000,000</a:t>
                      </a:r>
                      <a:endParaRPr sz="1000" b="1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12.800</a:t>
                      </a:r>
                      <a:endParaRPr sz="1000" b="1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207.000.000</a:t>
                      </a:r>
                      <a:endParaRPr sz="1000" b="1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91425" anchor="ctr">
                    <a:lnL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9.600</a:t>
                      </a:r>
                      <a:endParaRPr sz="1000" b="1" i="0" u="none" strike="noStrike" cap="none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207.000.000</a:t>
                      </a:r>
                      <a:endParaRPr sz="1000" b="1" i="0" u="none" strike="noStrike" cap="none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0F1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9.600</a:t>
                      </a:r>
                      <a:endParaRPr sz="1000" b="1" i="0" u="none" strike="noStrike" cap="none" dirty="0">
                        <a:solidFill>
                          <a:srgbClr val="0F172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19050" marB="19050" anchor="ctr">
                    <a:lnL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71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6" name="Google Shape;146;p23"/>
          <p:cNvSpPr txBox="1"/>
          <p:nvPr/>
        </p:nvSpPr>
        <p:spPr>
          <a:xfrm>
            <a:off x="296400" y="142550"/>
            <a:ext cx="8551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Detailed Budget Breakdown (Updated)</a:t>
            </a:r>
            <a:endParaRPr sz="18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000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000" y="1363625"/>
            <a:ext cx="3900000" cy="16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2082300" y="3318175"/>
            <a:ext cx="497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</a:rPr>
              <a:t>Thank you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12550" y="137525"/>
            <a:ext cx="497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MOP Launching - Order Wall</a:t>
            </a:r>
            <a:endParaRPr sz="1800" b="1">
              <a:solidFill>
                <a:schemeClr val="dk2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1625"/>
            <a:ext cx="8839204" cy="3470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6437325" y="4143925"/>
            <a:ext cx="2583300" cy="938700"/>
          </a:xfrm>
          <a:prstGeom prst="roundRect">
            <a:avLst>
              <a:gd name="adj" fmla="val 10705"/>
            </a:avLst>
          </a:prstGeom>
          <a:solidFill>
            <a:srgbClr val="FFFFFF"/>
          </a:solidFill>
          <a:ln w="19050" cap="flat" cmpd="sng">
            <a:solidFill>
              <a:srgbClr val="0D294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Fanpage, IG, Tiktok, Threads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In-app push, in-store POSM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3386588" y="4143925"/>
            <a:ext cx="2610300" cy="938700"/>
          </a:xfrm>
          <a:prstGeom prst="roundRect">
            <a:avLst>
              <a:gd name="adj" fmla="val 10705"/>
            </a:avLst>
          </a:prstGeom>
          <a:solidFill>
            <a:srgbClr val="FFFFFF"/>
          </a:solidFill>
          <a:ln w="19050" cap="flat" cmpd="sng">
            <a:solidFill>
              <a:srgbClr val="0D294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Fanpage, IG, Tiktok, Threads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In-app push, in-store POSM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Community Group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392213" y="1708010"/>
            <a:ext cx="2587500" cy="967800"/>
          </a:xfrm>
          <a:prstGeom prst="roundRect">
            <a:avLst>
              <a:gd name="adj" fmla="val 16667"/>
            </a:avLst>
          </a:prstGeom>
          <a:solidFill>
            <a:srgbClr val="FFBC0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Introduce MOP as an convenience and friendly ways to enjoy good moments with McD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3386600" y="2766625"/>
            <a:ext cx="2610300" cy="1302900"/>
          </a:xfrm>
          <a:prstGeom prst="roundRect">
            <a:avLst>
              <a:gd name="adj" fmla="val 10705"/>
            </a:avLst>
          </a:prstGeom>
          <a:solidFill>
            <a:srgbClr val="FBD982"/>
          </a:solidFill>
          <a:ln w="19050" cap="flat" cmpd="sng">
            <a:solidFill>
              <a:srgbClr val="0D294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 b="1">
                <a:solidFill>
                  <a:srgbClr val="DB0007"/>
                </a:solidFill>
                <a:latin typeface="Nunito"/>
                <a:ea typeface="Nunito"/>
                <a:cs typeface="Nunito"/>
                <a:sym typeface="Nunito"/>
              </a:rPr>
              <a:t>[owned] 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Exclusive bonus points / in-app offers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Partners’ offers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 b="1">
                <a:solidFill>
                  <a:srgbClr val="DB0007"/>
                </a:solidFill>
                <a:latin typeface="Nunito"/>
                <a:ea typeface="Nunito"/>
                <a:cs typeface="Nunito"/>
                <a:sym typeface="Nunito"/>
              </a:rPr>
              <a:t>[owned] 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Crew competition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Lucky draw: 3 rewards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96275" y="2766625"/>
            <a:ext cx="2583300" cy="1302900"/>
          </a:xfrm>
          <a:prstGeom prst="roundRect">
            <a:avLst>
              <a:gd name="adj" fmla="val 10705"/>
            </a:avLst>
          </a:prstGeom>
          <a:solidFill>
            <a:srgbClr val="FBD982"/>
          </a:solidFill>
          <a:ln w="19050" cap="flat" cmpd="sng">
            <a:solidFill>
              <a:srgbClr val="0D294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 b="1">
                <a:solidFill>
                  <a:srgbClr val="DB0007"/>
                </a:solidFill>
                <a:latin typeface="Nunito"/>
                <a:ea typeface="Nunito"/>
                <a:cs typeface="Nunito"/>
                <a:sym typeface="Nunito"/>
              </a:rPr>
              <a:t>[owned] 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Store activation </a:t>
            </a:r>
            <a:endParaRPr sz="1100" b="1">
              <a:solidFill>
                <a:srgbClr val="DB000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Intro clip + key visual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 b="1">
                <a:solidFill>
                  <a:srgbClr val="DB0007"/>
                </a:solidFill>
                <a:latin typeface="Nunito"/>
                <a:ea typeface="Nunito"/>
                <a:cs typeface="Nunito"/>
                <a:sym typeface="Nunito"/>
              </a:rPr>
              <a:t>[owned] 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Exclusive bonus points / in-app offers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Partners’ offers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 b="1">
                <a:solidFill>
                  <a:srgbClr val="DB0007"/>
                </a:solidFill>
                <a:latin typeface="Nunito"/>
                <a:ea typeface="Nunito"/>
                <a:cs typeface="Nunito"/>
                <a:sym typeface="Nunito"/>
              </a:rPr>
              <a:t>[owned] 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Crew competition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Lucky draw announcement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086019" y="1708022"/>
            <a:ext cx="4296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F2216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sz="3000">
              <a:solidFill>
                <a:srgbClr val="AF221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6923" y="1697951"/>
            <a:ext cx="4296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F2216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sz="3000">
              <a:solidFill>
                <a:srgbClr val="AF221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057978" y="1708019"/>
            <a:ext cx="4296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F2216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sz="3000">
              <a:solidFill>
                <a:srgbClr val="AF221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396263" y="4143926"/>
            <a:ext cx="2583300" cy="938700"/>
          </a:xfrm>
          <a:prstGeom prst="roundRect">
            <a:avLst>
              <a:gd name="adj" fmla="val 10705"/>
            </a:avLst>
          </a:prstGeom>
          <a:solidFill>
            <a:srgbClr val="FFFFFF"/>
          </a:solidFill>
          <a:ln w="19050" cap="flat" cmpd="sng">
            <a:solidFill>
              <a:srgbClr val="0D294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Fanpage, IG, Tiktok, Threads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In-app push, in-store POSM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Community Group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46200" y="645548"/>
            <a:ext cx="8362800" cy="778200"/>
          </a:xfrm>
          <a:prstGeom prst="rect">
            <a:avLst/>
          </a:prstGeom>
          <a:solidFill>
            <a:srgbClr val="FFBC0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Reinforce “Feel Good Moment” by offering customers new GMAL feature. Whether you are eating in the restaurant or enjoy food at home, it’s always the most convenient experience</a:t>
            </a:r>
            <a:endParaRPr sz="15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37325" y="2766625"/>
            <a:ext cx="2583300" cy="1302900"/>
          </a:xfrm>
          <a:prstGeom prst="roundRect">
            <a:avLst>
              <a:gd name="adj" fmla="val 10705"/>
            </a:avLst>
          </a:prstGeom>
          <a:solidFill>
            <a:srgbClr val="FBD982"/>
          </a:solidFill>
          <a:ln w="19050" cap="flat" cmpd="sng">
            <a:solidFill>
              <a:srgbClr val="0D294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Animation for all app features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Exclusive offer &amp; merch from McD &amp; partners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 b="1">
                <a:solidFill>
                  <a:srgbClr val="DB0007"/>
                </a:solidFill>
                <a:latin typeface="Nunito"/>
                <a:ea typeface="Nunito"/>
                <a:cs typeface="Nunito"/>
                <a:sym typeface="Nunito"/>
              </a:rPr>
              <a:t>[owned] 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Crew competition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"/>
              <a:buChar char="●"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Lucky draw: 2 rewards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12550" y="137525"/>
            <a:ext cx="4979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MOP Campaign Roadmap (reference)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96277" y="1411775"/>
            <a:ext cx="275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F1E1E"/>
                </a:solidFill>
              </a:rPr>
              <a:t>AWARENESS: 25/5 - 14/6 (3 wks)  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383423" y="1411775"/>
            <a:ext cx="281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F1E1E"/>
                </a:solidFill>
              </a:rPr>
              <a:t>AMPLIFIED: 15/6 - 12/7 (4 wks) 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3409413" y="1708010"/>
            <a:ext cx="2587500" cy="967800"/>
          </a:xfrm>
          <a:prstGeom prst="roundRect">
            <a:avLst>
              <a:gd name="adj" fmla="val 16667"/>
            </a:avLst>
          </a:prstGeom>
          <a:solidFill>
            <a:srgbClr val="FFBC0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Trigger FOMO to drive customers to the store to try for themselves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426636" y="1411773"/>
            <a:ext cx="229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F1E1E"/>
                </a:solidFill>
              </a:rPr>
              <a:t>RETAIN: 13/7 - 7/8 (4 wks) 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6433031" y="1722535"/>
            <a:ext cx="2587500" cy="967800"/>
          </a:xfrm>
          <a:prstGeom prst="roundRect">
            <a:avLst>
              <a:gd name="adj" fmla="val 16667"/>
            </a:avLst>
          </a:prstGeom>
          <a:solidFill>
            <a:srgbClr val="FFBC0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 all-rounder app in your hand: not just MOP but also earn &amp; burn points for exclusive moments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3317800" y="2800000"/>
            <a:ext cx="342300" cy="6408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85925" y="2659525"/>
            <a:ext cx="400500" cy="3951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BE626-21D4-4561-895E-CC7B86332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25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E63AD-D477-4E5D-ADAB-62E52BBD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663" y="2144846"/>
            <a:ext cx="3746275" cy="12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5901250" y="2581300"/>
            <a:ext cx="196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Master timeline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245925" y="99591"/>
            <a:ext cx="44451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rgbClr val="020202"/>
              </a:buClr>
              <a:buSzPts val="3500"/>
              <a:buFont typeface="Roboto"/>
              <a:buNone/>
            </a:pPr>
            <a:r>
              <a:rPr lang="en" sz="1800" b="1">
                <a:solidFill>
                  <a:schemeClr val="dk2"/>
                </a:solidFill>
              </a:rPr>
              <a:t>MOP Launching - Expected Timeline</a:t>
            </a:r>
            <a:endParaRPr sz="1900" i="0" u="none" strike="noStrike" cap="none"/>
          </a:p>
        </p:txBody>
      </p:sp>
      <p:pic>
        <p:nvPicPr>
          <p:cNvPr id="113" name="Google Shape;113;p2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925" y="562449"/>
            <a:ext cx="626532" cy="75182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/>
          <p:nvPr/>
        </p:nvSpPr>
        <p:spPr>
          <a:xfrm>
            <a:off x="1261879" y="640338"/>
            <a:ext cx="55230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Roboto"/>
              <a:buNone/>
            </a:pPr>
            <a:r>
              <a:rPr lang="en" sz="1750" b="1" i="0" u="none" strike="noStrike" cap="none">
                <a:solidFill>
                  <a:srgbClr val="383838"/>
                </a:solidFill>
              </a:rPr>
              <a:t>Market kick off &amp; market prework - configuration</a:t>
            </a:r>
            <a:endParaRPr sz="1750" i="0" u="none" strike="noStrike" cap="none"/>
          </a:p>
        </p:txBody>
      </p:sp>
      <p:sp>
        <p:nvSpPr>
          <p:cNvPr id="115" name="Google Shape;115;p20"/>
          <p:cNvSpPr/>
          <p:nvPr/>
        </p:nvSpPr>
        <p:spPr>
          <a:xfrm>
            <a:off x="1261875" y="958580"/>
            <a:ext cx="53349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 typeface="Roboto"/>
              <a:buNone/>
            </a:pPr>
            <a:r>
              <a:rPr lang="en" sz="1300" i="0" u="none" strike="noStrike" cap="none">
                <a:solidFill>
                  <a:srgbClr val="383838"/>
                </a:solidFill>
              </a:rPr>
              <a:t>mid Jan - mid Feb</a:t>
            </a:r>
            <a:endParaRPr sz="1300" i="0" u="none" strike="noStrike" cap="none"/>
          </a:p>
        </p:txBody>
      </p:sp>
      <p:pic>
        <p:nvPicPr>
          <p:cNvPr id="116" name="Google Shape;116;p2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925" y="1314275"/>
            <a:ext cx="626532" cy="75182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1261877" y="1391173"/>
            <a:ext cx="3828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Roboto"/>
              <a:buNone/>
            </a:pPr>
            <a:r>
              <a:rPr lang="en" sz="1750" b="1" i="0" u="none" strike="noStrike" cap="none">
                <a:solidFill>
                  <a:srgbClr val="383838"/>
                </a:solidFill>
              </a:rPr>
              <a:t>Market acceptance testing</a:t>
            </a:r>
            <a:endParaRPr sz="1750" i="0" u="none" strike="noStrike" cap="none"/>
          </a:p>
        </p:txBody>
      </p:sp>
      <p:sp>
        <p:nvSpPr>
          <p:cNvPr id="118" name="Google Shape;118;p20"/>
          <p:cNvSpPr/>
          <p:nvPr/>
        </p:nvSpPr>
        <p:spPr>
          <a:xfrm>
            <a:off x="1261880" y="1718307"/>
            <a:ext cx="5523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 typeface="Roboto"/>
              <a:buNone/>
            </a:pPr>
            <a:r>
              <a:rPr lang="en" sz="1300" i="0" u="none" strike="noStrike" cap="none">
                <a:solidFill>
                  <a:srgbClr val="383838"/>
                </a:solidFill>
              </a:rPr>
              <a:t>mid Feb - </a:t>
            </a:r>
            <a:r>
              <a:rPr lang="en" sz="1300">
                <a:solidFill>
                  <a:srgbClr val="383838"/>
                </a:solidFill>
              </a:rPr>
              <a:t>6</a:t>
            </a:r>
            <a:r>
              <a:rPr lang="en" sz="1300" i="0" u="none" strike="noStrike" cap="none">
                <a:solidFill>
                  <a:srgbClr val="383838"/>
                </a:solidFill>
              </a:rPr>
              <a:t> weeks</a:t>
            </a:r>
            <a:endParaRPr sz="1300" i="0" u="none" strike="noStrike" cap="none"/>
          </a:p>
        </p:txBody>
      </p:sp>
      <p:pic>
        <p:nvPicPr>
          <p:cNvPr id="119" name="Google Shape;119;p2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925" y="2066101"/>
            <a:ext cx="626532" cy="75182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1261881" y="2103037"/>
            <a:ext cx="25173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Roboto"/>
              <a:buNone/>
            </a:pPr>
            <a:r>
              <a:rPr lang="en" sz="1750" b="1" i="0" u="none" strike="noStrike" cap="none">
                <a:solidFill>
                  <a:srgbClr val="383838"/>
                </a:solidFill>
              </a:rPr>
              <a:t>Pilot</a:t>
            </a:r>
            <a:endParaRPr sz="1750" i="0" u="none" strike="noStrike" cap="none"/>
          </a:p>
        </p:txBody>
      </p:sp>
      <p:sp>
        <p:nvSpPr>
          <p:cNvPr id="121" name="Google Shape;121;p20"/>
          <p:cNvSpPr/>
          <p:nvPr/>
        </p:nvSpPr>
        <p:spPr>
          <a:xfrm>
            <a:off x="1261879" y="2420657"/>
            <a:ext cx="18981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 typeface="Roboto"/>
              <a:buNone/>
            </a:pPr>
            <a:r>
              <a:rPr lang="en" sz="1300" i="0" u="none" strike="noStrike" cap="none">
                <a:solidFill>
                  <a:srgbClr val="383838"/>
                </a:solidFill>
              </a:rPr>
              <a:t>Apr</a:t>
            </a:r>
            <a:endParaRPr sz="1300" i="0" u="none" strike="noStrike" cap="none"/>
          </a:p>
        </p:txBody>
      </p:sp>
      <p:pic>
        <p:nvPicPr>
          <p:cNvPr id="122" name="Google Shape;122;p20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5925" y="2817926"/>
            <a:ext cx="626532" cy="75182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1261881" y="2821770"/>
            <a:ext cx="25173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Roboto"/>
              <a:buNone/>
            </a:pPr>
            <a:r>
              <a:rPr lang="en" sz="1750" b="1">
                <a:solidFill>
                  <a:srgbClr val="383838"/>
                </a:solidFill>
              </a:rPr>
              <a:t>Com Plan Development</a:t>
            </a:r>
            <a:endParaRPr sz="1750" i="0" u="none" strike="noStrike" cap="none"/>
          </a:p>
        </p:txBody>
      </p:sp>
      <p:sp>
        <p:nvSpPr>
          <p:cNvPr id="124" name="Google Shape;124;p20"/>
          <p:cNvSpPr/>
          <p:nvPr/>
        </p:nvSpPr>
        <p:spPr>
          <a:xfrm>
            <a:off x="1261880" y="3154088"/>
            <a:ext cx="38280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 typeface="Roboto"/>
              <a:buNone/>
            </a:pPr>
            <a:r>
              <a:rPr lang="en" sz="1300" i="0" u="none" strike="noStrike" cap="none">
                <a:solidFill>
                  <a:srgbClr val="383838"/>
                </a:solidFill>
              </a:rPr>
              <a:t>mid March - mid Apr</a:t>
            </a:r>
            <a:endParaRPr sz="1300" i="0" u="none" strike="noStrike" cap="none"/>
          </a:p>
        </p:txBody>
      </p:sp>
      <p:pic>
        <p:nvPicPr>
          <p:cNvPr id="125" name="Google Shape;125;p20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5925" y="3569752"/>
            <a:ext cx="626532" cy="75182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1261881" y="3604847"/>
            <a:ext cx="25173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Roboto"/>
              <a:buNone/>
            </a:pPr>
            <a:r>
              <a:rPr lang="en" sz="1750" b="1" i="0" u="none" strike="noStrike" cap="none">
                <a:solidFill>
                  <a:srgbClr val="383838"/>
                </a:solidFill>
              </a:rPr>
              <a:t>Market activation</a:t>
            </a:r>
            <a:endParaRPr sz="1750" i="0" u="none" strike="noStrike" cap="none"/>
          </a:p>
        </p:txBody>
      </p:sp>
      <p:sp>
        <p:nvSpPr>
          <p:cNvPr id="127" name="Google Shape;127;p20"/>
          <p:cNvSpPr/>
          <p:nvPr/>
        </p:nvSpPr>
        <p:spPr>
          <a:xfrm>
            <a:off x="1261880" y="3916796"/>
            <a:ext cx="38280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 typeface="Roboto"/>
              <a:buNone/>
            </a:pPr>
            <a:r>
              <a:rPr lang="en" sz="1300" i="0" u="none" strike="noStrike" cap="none">
                <a:solidFill>
                  <a:srgbClr val="383838"/>
                </a:solidFill>
              </a:rPr>
              <a:t>mid May - 2 weeks</a:t>
            </a:r>
            <a:endParaRPr sz="1300" i="0" u="none" strike="noStrike" cap="none"/>
          </a:p>
        </p:txBody>
      </p:sp>
      <p:pic>
        <p:nvPicPr>
          <p:cNvPr id="128" name="Google Shape;128;p20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5925" y="4321578"/>
            <a:ext cx="626532" cy="7518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1261876" y="4387927"/>
            <a:ext cx="3980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857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750"/>
              <a:buFont typeface="Roboto"/>
              <a:buNone/>
            </a:pPr>
            <a:r>
              <a:rPr lang="en" sz="1750" b="1" i="0" u="none" strike="noStrike" cap="none">
                <a:solidFill>
                  <a:srgbClr val="383838"/>
                </a:solidFill>
              </a:rPr>
              <a:t>MOP campaign launching</a:t>
            </a:r>
            <a:endParaRPr sz="1750" i="0" u="none" strike="noStrike" cap="none"/>
          </a:p>
        </p:txBody>
      </p:sp>
      <p:sp>
        <p:nvSpPr>
          <p:cNvPr id="130" name="Google Shape;130;p20"/>
          <p:cNvSpPr/>
          <p:nvPr/>
        </p:nvSpPr>
        <p:spPr>
          <a:xfrm>
            <a:off x="1261880" y="4711017"/>
            <a:ext cx="27321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300"/>
              <a:buFont typeface="Roboto"/>
              <a:buNone/>
            </a:pPr>
            <a:r>
              <a:rPr lang="en" sz="1300">
                <a:solidFill>
                  <a:srgbClr val="383838"/>
                </a:solidFill>
              </a:rPr>
              <a:t>Last week of May / 1st week of June</a:t>
            </a:r>
            <a:endParaRPr sz="1300" i="0" u="none" strike="noStrike" cap="non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 descr="thay dòng chữ GC% vs Digital GC thành GC% vs System ở biểu đồ bên phải dưới cùng, ngoài ra không thay đổi bất cứ chi tiết nào còn lại trong slide, cũng không cần thêm bảng dữ liệu nào khá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5FE645942BA42A47725B1E6544B1F" ma:contentTypeVersion="18" ma:contentTypeDescription="Create a new document." ma:contentTypeScope="" ma:versionID="15b2be8818bc28d429ce1f470a55e463">
  <xsd:schema xmlns:xsd="http://www.w3.org/2001/XMLSchema" xmlns:xs="http://www.w3.org/2001/XMLSchema" xmlns:p="http://schemas.microsoft.com/office/2006/metadata/properties" xmlns:ns2="b98c6ba5-f6a6-40ed-87f4-d2392211ed2b" xmlns:ns3="32d0f106-84ba-4729-858f-c7f38726f8de" targetNamespace="http://schemas.microsoft.com/office/2006/metadata/properties" ma:root="true" ma:fieldsID="1e6fce9524bbfd6bc38c0868cbe977f5" ns2:_="" ns3:_="">
    <xsd:import namespace="b98c6ba5-f6a6-40ed-87f4-d2392211ed2b"/>
    <xsd:import namespace="32d0f106-84ba-4729-858f-c7f38726f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c6ba5-f6a6-40ed-87f4-d2392211ed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a13421-8d58-406f-b44a-2247ba8314ef}" ma:internalName="TaxCatchAll" ma:showField="CatchAllData" ma:web="b98c6ba5-f6a6-40ed-87f4-d2392211ed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0f106-84ba-4729-858f-c7f38726f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c20cc51-d7bf-4bb9-bd99-185e461ab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c6ba5-f6a6-40ed-87f4-d2392211ed2b" xsi:nil="true"/>
    <lcf76f155ced4ddcb4097134ff3c332f xmlns="32d0f106-84ba-4729-858f-c7f38726f8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3621B-DE13-4950-8E4C-F16392C7E0A8}"/>
</file>

<file path=customXml/itemProps2.xml><?xml version="1.0" encoding="utf-8"?>
<ds:datastoreItem xmlns:ds="http://schemas.openxmlformats.org/officeDocument/2006/customXml" ds:itemID="{E7F3BD48-992E-4F2D-AE39-87850517E376}"/>
</file>

<file path=customXml/itemProps3.xml><?xml version="1.0" encoding="utf-8"?>
<ds:datastoreItem xmlns:ds="http://schemas.openxmlformats.org/officeDocument/2006/customXml" ds:itemID="{9282C6BA-E217-4806-942F-7AAE374AD72F}"/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464</Words>
  <Application>Microsoft Office PowerPoint</Application>
  <PresentationFormat>On-screen Show (16:9)</PresentationFormat>
  <Paragraphs>131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Impact</vt:lpstr>
      <vt:lpstr>Roboto</vt:lpstr>
      <vt:lpstr>Arial</vt:lpstr>
      <vt:lpstr>Nunito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VN-KHOI TA</dc:creator>
  <cp:lastModifiedBy>Khoi Ta</cp:lastModifiedBy>
  <cp:revision>4</cp:revision>
  <dcterms:modified xsi:type="dcterms:W3CDTF">2026-03-24T02:45:33Z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0x0101002B35FE645942BA42A47725B1E6544B1F</vt:lpwstr>
  </property>
</Properties>
</file>